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0400"/>
  <p:notesSz cx="6858000" cy="9144000"/>
  <p:embeddedFontLst>
    <p:embeddedFont>
      <p:font typeface="Noto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NotoSans-bold.fntdata"/><Relationship Id="rId23" Type="http://schemas.openxmlformats.org/officeDocument/2006/relationships/slide" Target="slides/slide18.xml"/><Relationship Id="rId45" Type="http://schemas.openxmlformats.org/officeDocument/2006/relationships/font" Target="fonts/No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Noto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Noto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2c142c163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c2c142c1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n</a:t>
            </a:r>
            <a:endParaRPr/>
          </a:p>
        </p:txBody>
      </p:sp>
      <p:sp>
        <p:nvSpPr>
          <p:cNvPr id="70" name="Google Shape;70;g2c2c142c163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4edf5a1f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04edf5a1f0_0_9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4edf5a1f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04edf5a1f0_0_10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bb369dc8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5bb369dc8e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4edf5a1f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04edf5a1f0_0_1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bb369dc8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5bb369dc8e_0_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bb369dc8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5bb369dc8e_0_9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bb369dc8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5bb369dc8e_0_10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bb369dc8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5bb369dc8e_0_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4edf5a1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04edf5a1f0_0_9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4edf5a1f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04edf5a1f0_0_1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09636b8ad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1209636b8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209636b8a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4edf5a1f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04edf5a1f0_0_1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4edf5a1f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04edf5a1f0_0_16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4edf5a1f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04edf5a1f0_0_1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4edf5a1f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04edf5a1f0_0_17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4edf5a1f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04edf5a1f0_0_18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4edf5a1f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04edf5a1f0_0_19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da3583b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5da3583b37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4edf5a1f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04edf5a1f0_0_8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4edf5a1f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04edf5a1f0_3_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4edf5a1f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04edf5a1f0_0_20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4edf5a1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04edf5a1f0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4edf5a1f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04edf5a1f0_0_20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58a37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5ed58a3718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da3583b3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5da3583b37_0_1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58a371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5ed58a3718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4edf5a1f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04edf5a1f0_0_2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daecc43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5daecc4337_0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4edf5a1f0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04edf5a1f0_3_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4edf5a1f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04edf5a1f0_0_2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4edf5a1f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04edf5a1f0_0_2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f8226e75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8f8226e75e_0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4edf5a1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04edf5a1f0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4edf5a1f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04edf5a1f0_0_7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4edf5a1f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04edf5a1f0_0_12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4edf5a1f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04edf5a1f0_0_12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ed58a37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5ed58a3718_0_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4edf5a1f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04edf5a1f0_0_11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1" Type="http://schemas.openxmlformats.org/officeDocument/2006/relationships/image" Target="../media/image24.png"/><Relationship Id="rId10" Type="http://schemas.openxmlformats.org/officeDocument/2006/relationships/hyperlink" Target="https://simumatik.com/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factoryio.com/" TargetMode="External"/><Relationship Id="rId6" Type="http://schemas.openxmlformats.org/officeDocument/2006/relationships/image" Target="../media/image12.png"/><Relationship Id="rId7" Type="http://schemas.openxmlformats.org/officeDocument/2006/relationships/hyperlink" Target="https://www.nirtec.com/products/machines-simulator-suite/" TargetMode="External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hyperlink" Target="https://larraioz.com/" TargetMode="External"/><Relationship Id="rId5" Type="http://schemas.openxmlformats.org/officeDocument/2006/relationships/hyperlink" Target="https://ww2.infoplc.net/blogs-automatizacion/blog-automatas/razones-aprender-codesy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hyperlink" Target="https://github.com/Fortiphyd/GRFICSv2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373050" y="2373013"/>
            <a:ext cx="11445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OT LABORATEGI BIRTUALAK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2770875" y="456062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s-E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.- </a:t>
            </a:r>
            <a:r>
              <a:rPr lang="es-ES" sz="4400">
                <a:latin typeface="Calibri"/>
                <a:ea typeface="Calibri"/>
                <a:cs typeface="Calibri"/>
                <a:sym typeface="Calibri"/>
              </a:rPr>
              <a:t>Aurkezpena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385875" y="1703100"/>
            <a:ext cx="49671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Purdue eredua industria-kontrol sistema (ICS) sareak segmentatu eta babesteko erabiltzen den esparru hierarkiko bat da. Sare hauek maila edo geruza desberdinetan banatzen ditu, eragiketa-teknologia (OT) informazio-teknologiatik (IT) bereiziz. Eredu honek sistemen arteko komunikazioa kudeatzen eta sareak zibererasoetatik babesten laguntzen du.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900" y="2476550"/>
            <a:ext cx="573405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6780700" y="1793325"/>
            <a:ext cx="418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 PURDUE eredua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4" name="Google Shape;154;p18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5355975" y="1845938"/>
            <a:ext cx="49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 PURDUE eredua birtualizatua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050" y="2460553"/>
            <a:ext cx="7164450" cy="37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254325" y="3429000"/>
            <a:ext cx="39903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chemeClr val="dk1"/>
                </a:solidFill>
              </a:rPr>
              <a:t>Keepserver, NodeREd, </a:t>
            </a:r>
            <a:r>
              <a:rPr b="1" lang="es-ES" sz="1100">
                <a:solidFill>
                  <a:schemeClr val="dk1"/>
                </a:solidFill>
              </a:rPr>
              <a:t>O</a:t>
            </a:r>
            <a:r>
              <a:rPr b="1" lang="es-ES" sz="1100">
                <a:solidFill>
                  <a:schemeClr val="dk1"/>
                </a:solidFill>
              </a:rPr>
              <a:t>penICS</a:t>
            </a:r>
            <a:r>
              <a:rPr lang="es-ES" sz="1100">
                <a:solidFill>
                  <a:schemeClr val="dk1"/>
                </a:solidFill>
              </a:rPr>
              <a:t>,</a:t>
            </a:r>
            <a:r>
              <a:rPr lang="es-ES" sz="1100">
                <a:solidFill>
                  <a:schemeClr val="dk1"/>
                </a:solidFill>
              </a:rPr>
              <a:t> </a:t>
            </a:r>
            <a:r>
              <a:rPr b="1" lang="es-ES" sz="1100">
                <a:solidFill>
                  <a:schemeClr val="dk1"/>
                </a:solidFill>
              </a:rPr>
              <a:t>Nozomi , Security Onion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chemeClr val="dk1"/>
                </a:solidFill>
              </a:rPr>
              <a:t>VTScada</a:t>
            </a:r>
            <a:r>
              <a:rPr lang="es-ES" sz="1100">
                <a:solidFill>
                  <a:schemeClr val="dk1"/>
                </a:solidFill>
              </a:rPr>
              <a:t>  ,  </a:t>
            </a:r>
            <a:r>
              <a:rPr b="1" lang="es-ES" sz="1100">
                <a:solidFill>
                  <a:schemeClr val="dk1"/>
                </a:solidFill>
              </a:rPr>
              <a:t>ScadaBR,  WinCC…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100">
                <a:solidFill>
                  <a:schemeClr val="dk1"/>
                </a:solidFill>
              </a:rPr>
              <a:t>Codesys,  OpenPLC, Tia Portal…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chemeClr val="dk1"/>
                </a:solidFill>
              </a:rPr>
              <a:t>Factory IO , </a:t>
            </a:r>
            <a:r>
              <a:rPr b="1" lang="es-ES" sz="1100">
                <a:solidFill>
                  <a:schemeClr val="dk1"/>
                </a:solidFill>
              </a:rPr>
              <a:t>Machine Simulator, Simumatik..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5" y="1891163"/>
            <a:ext cx="4001824" cy="388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549" y="1739263"/>
            <a:ext cx="3817521" cy="4193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845" y="5932525"/>
            <a:ext cx="18002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5650" y="5918238"/>
            <a:ext cx="37814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47070" y="2848950"/>
            <a:ext cx="3438531" cy="180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85300" y="5040925"/>
            <a:ext cx="18954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5" name="Google Shape;175;p20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5" y="2060525"/>
            <a:ext cx="4074349" cy="39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299" y="1891650"/>
            <a:ext cx="4189214" cy="427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838" y="2327538"/>
            <a:ext cx="3301536" cy="3321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4" name="Google Shape;184;p21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00" y="2044047"/>
            <a:ext cx="3584350" cy="370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025" y="2634950"/>
            <a:ext cx="3584350" cy="311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2550" y="2329175"/>
            <a:ext cx="3584350" cy="331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3" name="Google Shape;193;p22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1650"/>
            <a:ext cx="4802875" cy="42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149" y="2411749"/>
            <a:ext cx="5194099" cy="36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1" name="Google Shape;201;p23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288" y="1830875"/>
            <a:ext cx="3069975" cy="24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725" y="1739250"/>
            <a:ext cx="3466550" cy="240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9034" y="4341951"/>
            <a:ext cx="4051926" cy="20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7888" y="4391749"/>
            <a:ext cx="3540801" cy="19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1" name="Google Shape;211;p24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425" y="1739250"/>
            <a:ext cx="5200050" cy="46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8" name="Google Shape;218;p25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900" y="1873025"/>
            <a:ext cx="6669300" cy="37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5" name="Google Shape;225;p26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600" y="1956000"/>
            <a:ext cx="5284275" cy="45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/>
          <p:nvPr/>
        </p:nvSpPr>
        <p:spPr>
          <a:xfrm>
            <a:off x="3098100" y="5816625"/>
            <a:ext cx="4440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/>
          <p:nvPr/>
        </p:nvSpPr>
        <p:spPr>
          <a:xfrm>
            <a:off x="4064225" y="908625"/>
            <a:ext cx="44181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55">
                <a:solidFill>
                  <a:schemeClr val="dk1"/>
                </a:solidFill>
              </a:rPr>
              <a:t>Paulino Insausti Barrenetxea</a:t>
            </a:r>
            <a:endParaRPr sz="225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chemeClr val="dk1"/>
                </a:solidFill>
              </a:rPr>
              <a:t>paulino.insausti@easo.eus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55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>
                <a:solidFill>
                  <a:schemeClr val="dk1"/>
                </a:solidFill>
              </a:rPr>
              <a:t>Elektrizitatea alorra Easo Politeknikoa (Donostia)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>
                <a:solidFill>
                  <a:schemeClr val="dk1"/>
                </a:solidFill>
              </a:rPr>
              <a:t>Curso Especialización Ciberseguridad industrial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Tknikako Ziberseguratsun taldean kolaboratzailea</a:t>
            </a:r>
            <a:endParaRPr b="1"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575" y="104165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4774" y="1205150"/>
            <a:ext cx="2060350" cy="13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/>
          <p:nvPr/>
        </p:nvSpPr>
        <p:spPr>
          <a:xfrm>
            <a:off x="3985375" y="3221700"/>
            <a:ext cx="50394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55">
                <a:solidFill>
                  <a:schemeClr val="dk1"/>
                </a:solidFill>
              </a:rPr>
              <a:t>Garikoitz Etxeberria</a:t>
            </a:r>
            <a:r>
              <a:rPr lang="es-ES" sz="2255">
                <a:solidFill>
                  <a:schemeClr val="dk1"/>
                </a:solidFill>
              </a:rPr>
              <a:t> Uria</a:t>
            </a:r>
            <a:endParaRPr sz="225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chemeClr val="dk1"/>
                </a:solidFill>
              </a:rPr>
              <a:t>getxeberriaur@zubirimanteo.com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55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>
                <a:solidFill>
                  <a:schemeClr val="dk1"/>
                </a:solidFill>
              </a:rPr>
              <a:t>Informatika departamentua Zubiri Manteo</a:t>
            </a:r>
            <a:r>
              <a:rPr lang="es-ES" sz="1300">
                <a:solidFill>
                  <a:schemeClr val="dk1"/>
                </a:solidFill>
              </a:rPr>
              <a:t> (Donostia)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>
                <a:solidFill>
                  <a:schemeClr val="dk1"/>
                </a:solidFill>
              </a:rPr>
              <a:t>IT Zibersegurtasun espezializazioa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300">
                <a:solidFill>
                  <a:schemeClr val="dk1"/>
                </a:solidFill>
              </a:rPr>
              <a:t>Goi maila SISA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>
                <a:solidFill>
                  <a:schemeClr val="dk1"/>
                </a:solidFill>
              </a:rPr>
              <a:t>Tknikako Ziberseguratsun taldean kolaboratzailea</a:t>
            </a:r>
            <a:endParaRPr b="1"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9" name="Google Shape;8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300" y="3429000"/>
            <a:ext cx="2619375" cy="14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0663" y="3384771"/>
            <a:ext cx="1446925" cy="14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3" name="Google Shape;233;p27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825" y="1603575"/>
            <a:ext cx="4767650" cy="481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0" name="Google Shape;240;p28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850" y="1677575"/>
            <a:ext cx="4774166" cy="48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/>
          <p:nvPr/>
        </p:nvSpPr>
        <p:spPr>
          <a:xfrm>
            <a:off x="3106325" y="5331625"/>
            <a:ext cx="4440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8081850" y="5160050"/>
            <a:ext cx="2723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Adibidea 1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Adibidea2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9" name="Google Shape;249;p29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175" y="1739250"/>
            <a:ext cx="3329649" cy="48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6" name="Google Shape;256;p30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775" y="1708175"/>
            <a:ext cx="4606726" cy="48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/>
          <p:nvPr/>
        </p:nvSpPr>
        <p:spPr>
          <a:xfrm>
            <a:off x="3344725" y="5553575"/>
            <a:ext cx="4440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4" name="Google Shape;264;p31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975" y="1669925"/>
            <a:ext cx="3578672" cy="48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1" name="Google Shape;271;p32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675" y="1739250"/>
            <a:ext cx="3563268" cy="481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8" name="Google Shape;278;p33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852" y="4746949"/>
            <a:ext cx="1664251" cy="1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875" y="3208475"/>
            <a:ext cx="1506975" cy="153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018" y="3208468"/>
            <a:ext cx="1420392" cy="14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2500" y="3510125"/>
            <a:ext cx="1506976" cy="130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250" y="1825475"/>
            <a:ext cx="1555376" cy="13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9" name="Google Shape;289;p34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290" name="Google Shape;290;p34"/>
          <p:cNvSpPr txBox="1"/>
          <p:nvPr/>
        </p:nvSpPr>
        <p:spPr>
          <a:xfrm>
            <a:off x="1413225" y="1970050"/>
            <a:ext cx="1022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GRFICSV2 proiektua.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Version 2 of the Graphical Realism Framework for Industrial Control Simulation (GRFICS)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775" y="3130825"/>
            <a:ext cx="22098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725" y="2865350"/>
            <a:ext cx="5899083" cy="34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408025" y="2493250"/>
            <a:ext cx="3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5"/>
              </a:rPr>
              <a:t>https://github.com/Fortiphyd/GRFICSv2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9" name="Google Shape;299;p35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1413225" y="1970050"/>
            <a:ext cx="1022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GRFICSV2 proiektua.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Version 2 of the Graphical Realism Framework for Industrial Control Simulation (GRFICS)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75" y="3069375"/>
            <a:ext cx="4240177" cy="265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00" y="3242000"/>
            <a:ext cx="3958319" cy="26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8919" y="2645650"/>
            <a:ext cx="2856870" cy="3439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9" name="Google Shape;309;p36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1874300" y="2277213"/>
            <a:ext cx="709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Codesys birtuala (Codesys &gt; Factory).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25" y="3323075"/>
            <a:ext cx="7244399" cy="22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3134825" y="1163250"/>
            <a:ext cx="537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Eguneko plangintza</a:t>
            </a:r>
            <a:endParaRPr/>
          </a:p>
        </p:txBody>
      </p:sp>
      <p:sp>
        <p:nvSpPr>
          <p:cNvPr id="97" name="Google Shape;97;p10"/>
          <p:cNvSpPr txBox="1"/>
          <p:nvPr/>
        </p:nvSpPr>
        <p:spPr>
          <a:xfrm>
            <a:off x="2251750" y="1969625"/>
            <a:ext cx="9391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Ekainak 9    9:00-14:00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Aurkezpenak</a:t>
            </a: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 eta programa. (10 min)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OT Laborategi birtualak .Ingurune desberdinak eta ezaugarriak.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 min)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1. GRFICS proiektua.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(60 min)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PLC Codesys birtuala (Codesys &gt; Factory).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(60 min)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Atsedena (11:30)  (30 min)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PLC Siemens Birtuala (Tia Portal+PLCSIM+Nettoplcsim  &gt;  Factory)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(120 min)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7" name="Google Shape;317;p37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1701700" y="2002575"/>
            <a:ext cx="75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Birtuala (Tia Portal+PLCSIM 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438" y="2903213"/>
            <a:ext cx="37433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25" name="Google Shape;325;p38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26" name="Google Shape;326;p38"/>
          <p:cNvSpPr txBox="1"/>
          <p:nvPr/>
        </p:nvSpPr>
        <p:spPr>
          <a:xfrm>
            <a:off x="1701700" y="2002575"/>
            <a:ext cx="75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Birtuala (Tia Portal+PLCSIM 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300" y="2773800"/>
            <a:ext cx="68961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975" y="4445438"/>
            <a:ext cx="28098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/>
        </p:nvSpPr>
        <p:spPr>
          <a:xfrm>
            <a:off x="5921625" y="2568475"/>
            <a:ext cx="152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PLCSIM DRIVER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5" name="Google Shape;335;p39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1701700" y="2002575"/>
            <a:ext cx="75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Birtuala (Tia Portal+PLCSIM &gt; TCP/IP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400" y="2861350"/>
            <a:ext cx="71818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2546950" y="4785175"/>
            <a:ext cx="71817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IP PLC                                        IP PLC               IP ETH0                   IP ETH0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6329675" y="2773800"/>
            <a:ext cx="134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5" name="Google Shape;345;p40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46" name="Google Shape;346;p40"/>
          <p:cNvSpPr txBox="1"/>
          <p:nvPr/>
        </p:nvSpPr>
        <p:spPr>
          <a:xfrm>
            <a:off x="1372125" y="23646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Birtuala (Tia Portal+PLCSIM+NetTOPLC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25" y="2740200"/>
            <a:ext cx="47815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/>
        </p:nvSpPr>
        <p:spPr>
          <a:xfrm>
            <a:off x="5874550" y="3181850"/>
            <a:ext cx="134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 DRIVER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68000" y="5631825"/>
            <a:ext cx="25581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Ez aldi berean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Simuladore bakarra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55" name="Google Shape;355;p41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56" name="Google Shape;356;p41"/>
          <p:cNvSpPr txBox="1"/>
          <p:nvPr/>
        </p:nvSpPr>
        <p:spPr>
          <a:xfrm>
            <a:off x="1372125" y="23646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Birtuala (Tia Portal+PLCSIM+NetTOPLC &gt; Keepserver &gt;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375" y="3197525"/>
            <a:ext cx="726757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/>
          <p:nvPr/>
        </p:nvSpPr>
        <p:spPr>
          <a:xfrm>
            <a:off x="6188400" y="2992200"/>
            <a:ext cx="174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4" name="Google Shape;364;p42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65" name="Google Shape;365;p42"/>
          <p:cNvSpPr txBox="1"/>
          <p:nvPr/>
        </p:nvSpPr>
        <p:spPr>
          <a:xfrm>
            <a:off x="1372125" y="18905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 sare Birtuala (3 Tia Portal+PLCSIM+NetTOPLC &gt; Keepserver &gt;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77850" y="5835850"/>
            <a:ext cx="25581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-E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ldi berean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600" y="2629900"/>
            <a:ext cx="5562252" cy="36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73" name="Google Shape;373;p43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74" name="Google Shape;374;p43"/>
          <p:cNvSpPr txBox="1"/>
          <p:nvPr/>
        </p:nvSpPr>
        <p:spPr>
          <a:xfrm>
            <a:off x="1183800" y="173925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Sare birtuala (3 Tia Portal+PLCSIM+NetTOPLC  + 3 Codesys  &gt; Keepserver &gt;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525" y="2343763"/>
            <a:ext cx="6534264" cy="379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1" name="Google Shape;381;p44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82" name="Google Shape;382;p44"/>
          <p:cNvSpPr txBox="1"/>
          <p:nvPr/>
        </p:nvSpPr>
        <p:spPr>
          <a:xfrm>
            <a:off x="1183800" y="173925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Sare birtuala (3 Tia Portal+PLCSIM+NetTOPLC  + 3 Codesys  &gt; Keepserver &gt;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475" y="2247150"/>
            <a:ext cx="4624361" cy="430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9" name="Google Shape;389;p45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390" name="Google Shape;390;p45"/>
          <p:cNvSpPr txBox="1"/>
          <p:nvPr/>
        </p:nvSpPr>
        <p:spPr>
          <a:xfrm>
            <a:off x="1372125" y="18781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Sare segmentazioa ( 3 Tia Portal + 3 Codesys + PFSENSE + Nodered +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625" y="2386000"/>
            <a:ext cx="4184200" cy="391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625" y="2296350"/>
            <a:ext cx="4624361" cy="430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>
            <p:ph idx="12" type="sldNum"/>
          </p:nvPr>
        </p:nvSpPr>
        <p:spPr>
          <a:xfrm>
            <a:off x="8736463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98" name="Google Shape;398;p46"/>
          <p:cNvSpPr txBox="1"/>
          <p:nvPr/>
        </p:nvSpPr>
        <p:spPr>
          <a:xfrm>
            <a:off x="408600" y="1487875"/>
            <a:ext cx="11445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OT LABORATEGI BIRTUALAK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88" y="2454550"/>
            <a:ext cx="4422166" cy="36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>
            <a:off x="5042825" y="2762050"/>
            <a:ext cx="69678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Aurkezpenak ( Izena, ikastetxea..)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Perfila (zikloa….)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Factory,MachineSimu, Simumatik…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Aurreikuspena…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Aplikagarritasuna….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3" name="Google Shape;103;p11"/>
          <p:cNvSpPr txBox="1"/>
          <p:nvPr>
            <p:ph type="title"/>
          </p:nvPr>
        </p:nvSpPr>
        <p:spPr>
          <a:xfrm>
            <a:off x="3134825" y="116325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2. Eguneko plangintza</a:t>
            </a:r>
            <a:endParaRPr/>
          </a:p>
        </p:txBody>
      </p:sp>
      <p:sp>
        <p:nvSpPr>
          <p:cNvPr id="104" name="Google Shape;104;p11"/>
          <p:cNvSpPr txBox="1"/>
          <p:nvPr/>
        </p:nvSpPr>
        <p:spPr>
          <a:xfrm>
            <a:off x="884050" y="1986075"/>
            <a:ext cx="113064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Ekainak</a:t>
            </a:r>
            <a:r>
              <a:rPr b="1"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    9:00-14:00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4. PLC Siemens Birtuala (Tia Portal+PLCSIM+NetTOPLC &gt; Keepserver &gt; Factory)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(120min)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Atsedena (11:00)  (30 min)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PLC Sare birtuala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 Tia Portal+PLCSIM+NetTOPLC  + 3 Codesys  &gt; Keepserver &gt; Factory) (90min)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PLC Sare segmentazioa ( 3 Tia Portal + 3 Codesys + PFSENSE + Nodered + Factory)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(60min)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0" name="Google Shape;110;p12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111" name="Google Shape;111;p12"/>
          <p:cNvSpPr txBox="1"/>
          <p:nvPr/>
        </p:nvSpPr>
        <p:spPr>
          <a:xfrm>
            <a:off x="482325" y="1645075"/>
            <a:ext cx="11514900" cy="5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900">
                <a:latin typeface="Calibri"/>
                <a:ea typeface="Calibri"/>
                <a:cs typeface="Calibri"/>
                <a:sym typeface="Calibri"/>
              </a:rPr>
              <a:t>Abantaila nagusiak</a:t>
            </a:r>
            <a:endParaRPr b="1"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Urruneko irisgarritasuna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Erabiltzaileek laborategira edonondik eta edozein unetan sar daitezke, eta horrek aproposa bihurtzen du urrutiko ikaskuntzarako edo langileak banatuta dituzten enpresentzat.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Kostuen murrizketa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Ekipamendu fisikoarekin, mantentze-lanekin, azpiegiturekin eta kontsumigarriekin lotutako kostuak murrizten ditu.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Segurtasuna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OT sistemekin (SCADA, PLC, industria-sentsoreak, etab. bezalakoekin esperimentatzeko aukera ematen du, benetako instalazioak edo erabiltzaileen segurtasuna arriskuan jarri gabe.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7" name="Google Shape;117;p13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118" name="Google Shape;118;p13"/>
          <p:cNvSpPr txBox="1"/>
          <p:nvPr/>
        </p:nvSpPr>
        <p:spPr>
          <a:xfrm>
            <a:off x="385875" y="1703100"/>
            <a:ext cx="115149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Errepikagarritasuna eta kontrola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Praktikak nahi adina aldiz errepika daitezke, eta horrek ikaskuntza errazten du. Gainera, ingurunea zehaztasunez kontrolatu daiteke irakaskuntza edo simulazio helburuetarako.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Berritzea eta eskalagarritasuna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Errazagoa da softwarea eguneratzea, eszenatoki berriak gehitzea edo sistema erabiltzaile gehiagorentzat eskalatzea, laborategi fisiko batekin alderatuta.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Erregistroa eta jarraipena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Erabiltzailearen ekintza guztiak erregistratu daitezke ebaluaziorako, auditoriarako edo errendimenduaren analisietarako.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4" name="Google Shape;124;p14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394650" y="2325750"/>
            <a:ext cx="115149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Akatsen eta zibererasoen simulazioa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Zibersegurtasun industrialean prestakuntzarako aproposa, benetako egoerak simulatu daitezkeelako sistema errealak arriskuan jarri gabe.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Elkarreragingarritasuna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Teknologia desberdinak (OT eta IT) integratzeko eta ingurune konplexuak simulatzeko aukera, hala nola Industria 4.0, Industria IoT, etab.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1" name="Google Shape;131;p15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513725" y="2021725"/>
            <a:ext cx="115149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900">
                <a:latin typeface="Calibri"/>
                <a:ea typeface="Calibri"/>
                <a:cs typeface="Calibri"/>
                <a:sym typeface="Calibri"/>
              </a:rPr>
              <a:t>Desa</a:t>
            </a:r>
            <a:r>
              <a:rPr b="1" lang="es-ES" sz="2900">
                <a:latin typeface="Calibri"/>
                <a:ea typeface="Calibri"/>
                <a:cs typeface="Calibri"/>
                <a:sym typeface="Calibri"/>
              </a:rPr>
              <a:t>bantaila nagusienak</a:t>
            </a:r>
            <a:endParaRPr b="1" sz="29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Baliabide grafikoen eta hardwarearen premia handia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Simulazioko latentziak eta atzerapenak, prozesuan desinkronizazioa eragiten dutenak.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Bateraezintasunak automatizazio-softwarearekin (gero eta gutxiago)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Arazoak lizentzien erabileran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Konfigurazioaren konplexutasuna</a:t>
            </a:r>
            <a:endParaRPr b="1" sz="21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8" name="Google Shape;138;p16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385875" y="1703100"/>
            <a:ext cx="115149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Industria-ekoizpeneko enpresa baten ingurune birtual bat definitzerakoan kontuan hartu beharreko ezaugarriak: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Muntaketa-kateen simulazioa. (Lantegi birtuala konplexua).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Marka ezberdinetako kontrol PLC desberdinak (Siemens, Codesys).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OPC protokoloa erabiltzen duen datuak biltzeko puntu bat (Keepserver EX).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Ekoizpen-lerroen segmentazioa eta babesa (pfsense suhesia)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SCADA prozesuen monitorizazio sistema (ScadaBR, Siemens WinCC)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NodeRed-ek ekoizpen datuak jasotzen ditu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KaliLinux, hacking tresnak ,Ekoizpen-sistema erasotzeko teknikak garatu.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